
<file path=[Content_Types].xml><?xml version="1.0" encoding="utf-8"?>
<Types xmlns="http://schemas.openxmlformats.org/package/2006/content-types">
  <Default ContentType="application/vnd.openxmlformats-officedocument.spreadsheetml.sheet" Extension="xlsx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office.chartcolorstyle+xml" PartName="/ppt/charts/colors5.xml"/>
  <Override ContentType="application/vnd.ms-office.chartcolorstyle+xml" PartName="/ppt/charts/colors6.xml"/>
  <Override ContentType="application/vnd.ms-office.chartcolorstyle+xml" PartName="/ppt/charts/colors4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7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drawingml.chart+xml" PartName="/ppt/charts/chart3.xml"/>
  <Override ContentType="application/vnd.openxmlformats-officedocument.drawingml.chart+xml" PartName="/ppt/charts/chart2.xml"/>
  <Override ContentType="application/vnd.openxmlformats-officedocument.drawingml.chart+xml" PartName="/ppt/charts/chart7.xml"/>
  <Override ContentType="application/vnd.openxmlformats-officedocument.drawingml.chart+xml" PartName="/ppt/charts/chart5.xml"/>
  <Override ContentType="application/vnd.openxmlformats-officedocument.drawingml.chart+xml" PartName="/ppt/charts/chart4.xml"/>
  <Override ContentType="application/vnd.openxmlformats-officedocument.drawingml.chart+xml" PartName="/ppt/charts/chart6.xml"/>
  <Override ContentType="application/vnd.openxmlformats-officedocument.drawingml.chart+xml" PartName="/ppt/charts/chart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binary" PartName="/ppt/metadata"/>
  <Override ContentType="application/vnd.openxmlformats-officedocument.presentationml.notesMaster+xml" PartName="/ppt/notesMasters/notesMaster1.xml"/>
  <Override ContentType="application/vnd.ms-office.chartstyle+xml" PartName="/ppt/charts/style3.xml"/>
  <Override ContentType="application/vnd.ms-office.chartstyle+xml" PartName="/ppt/charts/style4.xml"/>
  <Override ContentType="application/vnd.ms-office.chartstyle+xml" PartName="/ppt/charts/style5.xml"/>
  <Override ContentType="application/vnd.ms-office.chartstyle+xml" PartName="/ppt/charts/style7.xml"/>
  <Override ContentType="application/vnd.ms-office.chartstyle+xml" PartName="/ppt/charts/style1.xml"/>
  <Override ContentType="application/vnd.ms-office.chartstyle+xml" PartName="/ppt/charts/style6.xml"/>
  <Override ContentType="application/vnd.ms-office.chartstyle+xml" PartName="/ppt/charts/style2.xml"/>
  <Override ContentType="application/vnd.openxmlformats-officedocument.presentationml.presProps+xml" PartName="/ppt/pres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iITgaMcrhq59edHKWWDA7bnUgHe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charts/_rels/chart1.xml.rels><?xml version="1.0" encoding="UTF-8" standalone="yes"?>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Sheet1.xlsx"/></Relationships>
</file>

<file path=ppt/charts/_rels/chart2.xml.rels><?xml version="1.0" encoding="UTF-8" standalone="yes"?>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_Sheet2.xlsx"/></Relationships>
</file>

<file path=ppt/charts/_rels/chart3.xml.rels><?xml version="1.0" encoding="UTF-8" standalone="yes"?>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package" Target="../embeddings/Microsoft_Excel_Sheet3.xlsx"/></Relationships>
</file>

<file path=ppt/charts/_rels/chart4.xml.rels><?xml version="1.0" encoding="UTF-8" standalone="yes"?>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package" Target="../embeddings/Microsoft_Excel_Sheet4.xlsx"/></Relationships>
</file>

<file path=ppt/charts/_rels/chart5.xml.rels><?xml version="1.0" encoding="UTF-8" standalone="yes"?>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package" Target="../embeddings/Microsoft_Excel_Sheet5.xlsx"/></Relationships>
</file>

<file path=ppt/charts/_rels/chart6.xml.rels><?xml version="1.0" encoding="UTF-8" standalone="yes"?>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package" Target="../embeddings/Microsoft_Excel_Sheet6.xlsx"/></Relationships>
</file>

<file path=ppt/charts/_rels/chart7.xml.rels><?xml version="1.0" encoding="UTF-8" standalone="yes"?>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package" Target="../embeddings/Microsoft_Excel_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002460575493529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Gender Identity of Applicants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05C3-4D1D-A948-34C2B1F429A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5C3-4D1D-A948-34C2B1F429A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5C3-4D1D-A948-34C2B1F429A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5C3-4D1D-A948-34C2B1F429A2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5490161-2CEF-40D9-B904-F1127B68A89B}" type="VALUE">
                      <a:rPr lang="en-US" sz="1800" smtClean="0">
                        <a:solidFill>
                          <a:schemeClr val="bg1"/>
                        </a:solidFill>
                      </a:rPr>
                      <a:pPr>
                        <a:defRPr sz="1800"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r>
                      <a:rPr lang="en-US" sz="1800">
                        <a:solidFill>
                          <a:schemeClr val="bg1"/>
                        </a:solidFill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5C3-4D1D-A948-34C2B1F429A2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C1B9BEF-A65A-4449-9C62-BF41D139E543}" type="VALUE">
                      <a:rPr lang="en-US" sz="1800" smtClean="0">
                        <a:solidFill>
                          <a:schemeClr val="bg1"/>
                        </a:solidFill>
                      </a:rPr>
                      <a:pPr>
                        <a:defRPr sz="1800"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r>
                      <a:rPr lang="en-US" sz="1800">
                        <a:solidFill>
                          <a:schemeClr val="bg1"/>
                        </a:solidFill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5C3-4D1D-A948-34C2B1F429A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360920E-73E9-44E0-A94D-4465975F799A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bestFit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5C3-4D1D-A948-34C2B1F429A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BAF1EFCF-AA05-48C2-ABB4-F721BEE19667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bestFit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5C3-4D1D-A948-34C2B1F429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Man</c:v>
                </c:pt>
                <c:pt idx="1">
                  <c:v>Woman</c:v>
                </c:pt>
                <c:pt idx="2">
                  <c:v>Prefer not to disclose</c:v>
                </c:pt>
                <c:pt idx="3">
                  <c:v>Nonbinary or gender diverse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73.599999999999994</c:v>
                </c:pt>
                <c:pt idx="1">
                  <c:v>25.7</c:v>
                </c:pt>
                <c:pt idx="2">
                  <c:v>0.5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C3-4D1D-A948-34C2B1F429A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Gender Identity of Selected</a:t>
            </a:r>
            <a:r>
              <a:rPr lang="en-US" baseline="0" dirty="0"/>
              <a:t> Editors</a:t>
            </a:r>
            <a:endParaRPr lang="en-US" dirty="0"/>
          </a:p>
        </c:rich>
      </c:tx>
      <c:layout>
        <c:manualLayout>
          <c:xMode val="edge"/>
          <c:yMode val="edge"/>
          <c:x val="0.2002460575493529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Gender Identity of Applicants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9AF-4D59-8E51-27DFBB3E4E4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9AF-4D59-8E51-27DFBB3E4E4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9AF-4D59-8E51-27DFBB3E4E4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9AF-4D59-8E51-27DFBB3E4E44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5490161-2CEF-40D9-B904-F1127B68A89B}" type="VALUE">
                      <a:rPr lang="en-US" sz="1800" smtClean="0">
                        <a:solidFill>
                          <a:schemeClr val="bg1"/>
                        </a:solidFill>
                      </a:rPr>
                      <a:pPr>
                        <a:defRPr sz="1800"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r>
                      <a:rPr lang="en-US" sz="1800">
                        <a:solidFill>
                          <a:schemeClr val="bg1"/>
                        </a:solidFill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9AF-4D59-8E51-27DFBB3E4E44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C1B9BEF-A65A-4449-9C62-BF41D139E543}" type="VALUE">
                      <a:rPr lang="en-US" sz="1800" smtClean="0">
                        <a:solidFill>
                          <a:schemeClr val="bg1"/>
                        </a:solidFill>
                      </a:rPr>
                      <a:pPr>
                        <a:defRPr sz="1800"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r>
                      <a:rPr lang="en-US" sz="1800">
                        <a:solidFill>
                          <a:schemeClr val="bg1"/>
                        </a:solidFill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9AF-4D59-8E51-27DFBB3E4E4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360920E-73E9-44E0-A94D-4465975F799A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bestFit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9AF-4D59-8E51-27DFBB3E4E4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BAF1EFCF-AA05-48C2-ABB4-F721BEE19667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bestFit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9AF-4D59-8E51-27DFBB3E4E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Man</c:v>
                </c:pt>
                <c:pt idx="1">
                  <c:v>Woman</c:v>
                </c:pt>
                <c:pt idx="2">
                  <c:v>Prefer not to disclose</c:v>
                </c:pt>
                <c:pt idx="3">
                  <c:v>Nonbinary or gender diverse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52.2</c:v>
                </c:pt>
                <c:pt idx="1">
                  <c:v>45.6</c:v>
                </c:pt>
                <c:pt idx="2">
                  <c:v>1.6</c:v>
                </c:pt>
                <c:pt idx="3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9AF-4D59-8E51-27DFBB3E4E4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Percentage of applicants by region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North America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Applicants by Region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91-4B24-BDA4-6C77DD05771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East and Central Asia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Applicants by Region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91-4B24-BDA4-6C77DD05771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Europe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Applicants by Region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16.899999999999999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91-4B24-BDA4-6C77DD05771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South and Southeast Asia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Applicants by Region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991-4B24-BDA4-6C77DD05771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West Asia / Middle East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Applicants by Region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991-4B24-BDA4-6C77DD057711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South America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Applicants by Region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991-4B24-BDA4-6C77DD057711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Africa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Applicants by Region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991-4B24-BDA4-6C77DD057711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Pacfic &amp; Oceania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Applicants by Region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991-4B24-BDA4-6C77DD057711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Central America &amp; the Caribbean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Applicants by Region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991-4B24-BDA4-6C77DD0577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52453663"/>
        <c:axId val="352450335"/>
      </c:barChart>
      <c:catAx>
        <c:axId val="35245366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2450335"/>
        <c:crosses val="autoZero"/>
        <c:auto val="1"/>
        <c:lblAlgn val="ctr"/>
        <c:lblOffset val="100"/>
        <c:noMultiLvlLbl val="0"/>
      </c:catAx>
      <c:valAx>
        <c:axId val="3524503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2453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Race</a:t>
            </a:r>
            <a:r>
              <a:rPr lang="en-US" baseline="0"/>
              <a:t> &amp; Ethnicity of all Applicants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Asian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Applicants</c:v>
                </c:pt>
                <c:pt idx="1">
                  <c:v>Selected Editors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48.1</c:v>
                </c:pt>
                <c:pt idx="1">
                  <c:v>32.6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5B-429E-826C-AF85419E99A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Applicants</c:v>
                </c:pt>
                <c:pt idx="1">
                  <c:v>Selected Editors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29.5</c:v>
                </c:pt>
                <c:pt idx="1">
                  <c:v>43.4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5B-429E-826C-AF85419E99A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Hispanic or Latino/a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Applicants</c:v>
                </c:pt>
                <c:pt idx="1">
                  <c:v>Selected Editors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7.6</c:v>
                </c:pt>
                <c:pt idx="1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5B-429E-826C-AF85419E99A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Self describe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Applicants</c:v>
                </c:pt>
                <c:pt idx="1">
                  <c:v>Selected Editors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4</c:v>
                </c:pt>
                <c:pt idx="1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05B-429E-826C-AF85419E99A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Not Available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Applicants</c:v>
                </c:pt>
                <c:pt idx="1">
                  <c:v>Selected Editors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3.6</c:v>
                </c:pt>
                <c:pt idx="1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05B-429E-826C-AF85419E99A0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Applicants</c:v>
                </c:pt>
                <c:pt idx="1">
                  <c:v>Selected Editors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3.4</c:v>
                </c:pt>
                <c:pt idx="1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05B-429E-826C-AF85419E99A0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Prefer not to disclose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Applicants</c:v>
                </c:pt>
                <c:pt idx="1">
                  <c:v>Selected Editors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2.4</c:v>
                </c:pt>
                <c:pt idx="1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05B-429E-826C-AF85419E99A0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Middle Eastern or North African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Applicants</c:v>
                </c:pt>
                <c:pt idx="1">
                  <c:v>Selected Editors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  <c:pt idx="0">
                  <c:v>1.4</c:v>
                </c:pt>
                <c:pt idx="1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05B-429E-826C-AF85419E99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945981759"/>
        <c:axId val="945982591"/>
      </c:barChart>
      <c:catAx>
        <c:axId val="945981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5982591"/>
        <c:crosses val="autoZero"/>
        <c:auto val="1"/>
        <c:lblAlgn val="ctr"/>
        <c:lblOffset val="100"/>
        <c:noMultiLvlLbl val="0"/>
      </c:catAx>
      <c:valAx>
        <c:axId val="9459825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5981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Race</a:t>
            </a:r>
            <a:r>
              <a:rPr lang="en-US" baseline="0"/>
              <a:t> &amp; Ethnicity of US Applicants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Asian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Applicants</c:v>
                </c:pt>
                <c:pt idx="1">
                  <c:v>Selected Editors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36.299999999999997</c:v>
                </c:pt>
                <c:pt idx="1">
                  <c:v>24.4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79-4AF1-9156-60038F59864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Applicants</c:v>
                </c:pt>
                <c:pt idx="1">
                  <c:v>Selected Editors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41</c:v>
                </c:pt>
                <c:pt idx="1">
                  <c:v>48.9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79-4AF1-9156-60038F59864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Hispanic or Latino/a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Applicants</c:v>
                </c:pt>
                <c:pt idx="1">
                  <c:v>Selected Editors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10.5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379-4AF1-9156-60038F59864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Self describe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Applicants</c:v>
                </c:pt>
                <c:pt idx="1">
                  <c:v>Selected Editors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3</c:v>
                </c:pt>
                <c:pt idx="1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379-4AF1-9156-60038F59864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Not Available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Applicants</c:v>
                </c:pt>
                <c:pt idx="1">
                  <c:v>Selected Editors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3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79-4AF1-9156-60038F59864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Applicants</c:v>
                </c:pt>
                <c:pt idx="1">
                  <c:v>Selected Editors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3.9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379-4AF1-9156-60038F598646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Prefer not to disclose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Applicants</c:v>
                </c:pt>
                <c:pt idx="1">
                  <c:v>Selected Editors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2.1</c:v>
                </c:pt>
                <c:pt idx="1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379-4AF1-9156-60038F598646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Middle Eastern or North African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Applicants</c:v>
                </c:pt>
                <c:pt idx="1">
                  <c:v>Selected Editors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  <c:pt idx="0">
                  <c:v>0.4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379-4AF1-9156-60038F5986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945981759"/>
        <c:axId val="945982591"/>
      </c:barChart>
      <c:catAx>
        <c:axId val="945981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5982591"/>
        <c:crosses val="autoZero"/>
        <c:auto val="1"/>
        <c:lblAlgn val="ctr"/>
        <c:lblOffset val="100"/>
        <c:noMultiLvlLbl val="0"/>
      </c:catAx>
      <c:valAx>
        <c:axId val="9459825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5981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Percentage of selected </a:t>
            </a:r>
          </a:p>
          <a:p>
            <a:pPr>
              <a:defRPr/>
            </a:pPr>
            <a:r>
              <a:rPr lang="en-US" dirty="0"/>
              <a:t>Editors by region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North America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Applicants by Region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91-4B24-BDA4-6C77DD05771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Europe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Applicants by Region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91-4B24-BDA4-6C77DD05771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East and Central Asia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Applicants by Region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17.399999999999999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91-4B24-BDA4-6C77DD05771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South and Southeast Asia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Applicants by Region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991-4B24-BDA4-6C77DD05771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South America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Applicants by Region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991-4B24-BDA4-6C77DD057711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Pacific &amp; Oceania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Applicants by Region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991-4B24-BDA4-6C77DD057711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West Asia / Middle East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Applicants by Region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991-4B24-BDA4-6C77DD057711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Africa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Applicants by Region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991-4B24-BDA4-6C77DD0577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52453663"/>
        <c:axId val="352450335"/>
      </c:barChart>
      <c:catAx>
        <c:axId val="35245366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2450335"/>
        <c:crosses val="autoZero"/>
        <c:auto val="1"/>
        <c:lblAlgn val="ctr"/>
        <c:lblOffset val="100"/>
        <c:noMultiLvlLbl val="0"/>
      </c:catAx>
      <c:valAx>
        <c:axId val="3524503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2453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Race</a:t>
            </a:r>
            <a:r>
              <a:rPr lang="en-US" baseline="0"/>
              <a:t> &amp; Ethnicity of Reviewing Editors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34.9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AB-46DE-917B-FE36CD04595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Asian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32.6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7AB-46DE-917B-FE36CD04595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Self describe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7AB-46DE-917B-FE36CD04595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Hispanic or Latino/a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7AB-46DE-917B-FE36CD04595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Not available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General</c:formatCode>
                <c:ptCount val="1"/>
                <c:pt idx="0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7AB-46DE-917B-FE36CD045953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Prefer not to disclose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Sheet1!$G$2</c:f>
              <c:numCache>
                <c:formatCode>General</c:formatCode>
                <c:ptCount val="1"/>
                <c:pt idx="0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7AB-46DE-917B-FE36CD045953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Sheet1!$H$2</c:f>
              <c:numCache>
                <c:formatCode>General</c:formatCode>
                <c:ptCount val="1"/>
                <c:pt idx="0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7AB-46DE-917B-FE36CD045953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Middle Eastern or North African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Sheet1!$I$2</c:f>
              <c:numCache>
                <c:formatCode>General</c:formatCode>
                <c:ptCount val="1"/>
                <c:pt idx="0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7AB-46DE-917B-FE36CD0459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88576463"/>
        <c:axId val="1288576879"/>
      </c:barChart>
      <c:catAx>
        <c:axId val="1288576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576879"/>
        <c:crosses val="autoZero"/>
        <c:auto val="1"/>
        <c:lblAlgn val="ctr"/>
        <c:lblOffset val="100"/>
        <c:noMultiLvlLbl val="0"/>
      </c:catAx>
      <c:valAx>
        <c:axId val="1288576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576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/><Relationship Id="rId4" Type="http://schemas.openxmlformats.org/officeDocument/2006/relationships/chart" Target="../charts/chart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chart" Target="../charts/chart3.xml"/><Relationship Id="rId5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4.xml"/><Relationship Id="rId4" Type="http://schemas.openxmlformats.org/officeDocument/2006/relationships/chart" Target="../charts/chart5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chart" Target="../charts/chart6.xml"/><Relationship Id="rId5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chart" Target="../charts/chart7.xml"/><Relationship Id="rId5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"/>
          <p:cNvGraphicFramePr/>
          <p:nvPr/>
        </p:nvGraphicFramePr>
        <p:xfrm>
          <a:off x="1127939" y="1349858"/>
          <a:ext cx="4737900" cy="3902700"/>
        </p:xfrm>
        <a:graphic>
          <a:graphicData uri="http://schemas.openxmlformats.org/drawingml/2006/chart">
            <c:chart r:id="rId3"/>
          </a:graphicData>
        </a:graphic>
      </p:graphicFrame>
      <p:graphicFrame>
        <p:nvGraphicFramePr>
          <p:cNvPr id="85" name="Google Shape;85;p1"/>
          <p:cNvGraphicFramePr/>
          <p:nvPr/>
        </p:nvGraphicFramePr>
        <p:xfrm>
          <a:off x="6326147" y="1349858"/>
          <a:ext cx="4737900" cy="3902700"/>
        </p:xfrm>
        <a:graphic>
          <a:graphicData uri="http://schemas.openxmlformats.org/drawingml/2006/chart">
            <c:chart r:id="rId4"/>
          </a:graphicData>
        </a:graphic>
      </p:graphicFrame>
      <p:sp>
        <p:nvSpPr>
          <p:cNvPr id="86" name="Google Shape;86;p1"/>
          <p:cNvSpPr txBox="1"/>
          <p:nvPr/>
        </p:nvSpPr>
        <p:spPr>
          <a:xfrm>
            <a:off x="295564" y="203200"/>
            <a:ext cx="93666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1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0100" y="982656"/>
            <a:ext cx="6438900" cy="42291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2" name="Google Shape;92;p2"/>
          <p:cNvCxnSpPr/>
          <p:nvPr/>
        </p:nvCxnSpPr>
        <p:spPr>
          <a:xfrm flipH="1">
            <a:off x="1482055" y="3284910"/>
            <a:ext cx="338356" cy="122186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3" name="Google Shape;93;p2"/>
          <p:cNvSpPr txBox="1"/>
          <p:nvPr/>
        </p:nvSpPr>
        <p:spPr>
          <a:xfrm>
            <a:off x="531915" y="3084393"/>
            <a:ext cx="121990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United States,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28.6%</a:t>
            </a:r>
            <a:endParaRPr/>
          </a:p>
        </p:txBody>
      </p:sp>
      <p:cxnSp>
        <p:nvCxnSpPr>
          <p:cNvPr id="94" name="Google Shape;94;p2"/>
          <p:cNvCxnSpPr/>
          <p:nvPr/>
        </p:nvCxnSpPr>
        <p:spPr>
          <a:xfrm>
            <a:off x="6045666" y="3494634"/>
            <a:ext cx="338356" cy="125835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5" name="Google Shape;95;p2"/>
          <p:cNvSpPr txBox="1"/>
          <p:nvPr/>
        </p:nvSpPr>
        <p:spPr>
          <a:xfrm>
            <a:off x="6352215" y="3407096"/>
            <a:ext cx="792759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China,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22.6%</a:t>
            </a:r>
            <a:endParaRPr/>
          </a:p>
        </p:txBody>
      </p:sp>
      <p:cxnSp>
        <p:nvCxnSpPr>
          <p:cNvPr id="96" name="Google Shape;96;p2"/>
          <p:cNvCxnSpPr/>
          <p:nvPr/>
        </p:nvCxnSpPr>
        <p:spPr>
          <a:xfrm flipH="1">
            <a:off x="5251508" y="3838068"/>
            <a:ext cx="69383" cy="243796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7" name="Google Shape;97;p2"/>
          <p:cNvSpPr txBox="1"/>
          <p:nvPr/>
        </p:nvSpPr>
        <p:spPr>
          <a:xfrm>
            <a:off x="4912540" y="4081864"/>
            <a:ext cx="677936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India,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6.5%</a:t>
            </a:r>
            <a:endParaRPr/>
          </a:p>
        </p:txBody>
      </p:sp>
      <p:graphicFrame>
        <p:nvGraphicFramePr>
          <p:cNvPr id="98" name="Google Shape;98;p2"/>
          <p:cNvGraphicFramePr/>
          <p:nvPr/>
        </p:nvGraphicFramePr>
        <p:xfrm>
          <a:off x="7843707" y="628901"/>
          <a:ext cx="3938862" cy="6150150"/>
        </p:xfrm>
        <a:graphic>
          <a:graphicData uri="http://schemas.openxmlformats.org/drawingml/2006/chart">
            <c:chart r:id="rId4"/>
          </a:graphicData>
        </a:graphic>
      </p:graphicFrame>
      <p:sp>
        <p:nvSpPr>
          <p:cNvPr id="99" name="Google Shape;99;p2"/>
          <p:cNvSpPr txBox="1"/>
          <p:nvPr/>
        </p:nvSpPr>
        <p:spPr>
          <a:xfrm>
            <a:off x="2160601" y="741102"/>
            <a:ext cx="534658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Geographic location of applicants by country</a:t>
            </a:r>
            <a:endParaRPr/>
          </a:p>
        </p:txBody>
      </p:sp>
      <p:pic>
        <p:nvPicPr>
          <p:cNvPr id="100" name="Google Shape;100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00100" y="5343664"/>
            <a:ext cx="2102491" cy="23361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"/>
          <p:cNvSpPr txBox="1"/>
          <p:nvPr/>
        </p:nvSpPr>
        <p:spPr>
          <a:xfrm>
            <a:off x="0" y="14098"/>
            <a:ext cx="93666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2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" name="Google Shape;106;p3"/>
          <p:cNvGraphicFramePr/>
          <p:nvPr/>
        </p:nvGraphicFramePr>
        <p:xfrm>
          <a:off x="479136" y="723707"/>
          <a:ext cx="5115686" cy="5410586"/>
        </p:xfrm>
        <a:graphic>
          <a:graphicData uri="http://schemas.openxmlformats.org/drawingml/2006/chart">
            <c:chart r:id="rId3"/>
          </a:graphicData>
        </a:graphic>
      </p:graphicFrame>
      <p:sp>
        <p:nvSpPr>
          <p:cNvPr id="107" name="Google Shape;107;p3"/>
          <p:cNvSpPr txBox="1"/>
          <p:nvPr/>
        </p:nvSpPr>
        <p:spPr>
          <a:xfrm>
            <a:off x="295564" y="203200"/>
            <a:ext cx="93666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3</a:t>
            </a:r>
            <a:endParaRPr/>
          </a:p>
        </p:txBody>
      </p:sp>
      <p:graphicFrame>
        <p:nvGraphicFramePr>
          <p:cNvPr id="108" name="Google Shape;108;p3"/>
          <p:cNvGraphicFramePr/>
          <p:nvPr/>
        </p:nvGraphicFramePr>
        <p:xfrm>
          <a:off x="6002481" y="736214"/>
          <a:ext cx="5115686" cy="5410586"/>
        </p:xfrm>
        <a:graphic>
          <a:graphicData uri="http://schemas.openxmlformats.org/drawingml/2006/chart">
            <c:chart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9431" y="1073703"/>
            <a:ext cx="6791325" cy="43624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4" name="Google Shape;114;p4"/>
          <p:cNvCxnSpPr/>
          <p:nvPr/>
        </p:nvCxnSpPr>
        <p:spPr>
          <a:xfrm flipH="1">
            <a:off x="1482055" y="3045204"/>
            <a:ext cx="338356" cy="12218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5" name="Google Shape;115;p4"/>
          <p:cNvSpPr txBox="1"/>
          <p:nvPr/>
        </p:nvSpPr>
        <p:spPr>
          <a:xfrm>
            <a:off x="277651" y="3129093"/>
            <a:ext cx="121990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United States,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41.5%</a:t>
            </a:r>
            <a:endParaRPr/>
          </a:p>
        </p:txBody>
      </p:sp>
      <p:cxnSp>
        <p:nvCxnSpPr>
          <p:cNvPr id="116" name="Google Shape;116;p4"/>
          <p:cNvCxnSpPr/>
          <p:nvPr/>
        </p:nvCxnSpPr>
        <p:spPr>
          <a:xfrm>
            <a:off x="5953387" y="3516538"/>
            <a:ext cx="338356" cy="125835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7" name="Google Shape;117;p4"/>
          <p:cNvSpPr txBox="1"/>
          <p:nvPr/>
        </p:nvSpPr>
        <p:spPr>
          <a:xfrm>
            <a:off x="6259936" y="3429000"/>
            <a:ext cx="792759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China,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13.6%</a:t>
            </a:r>
            <a:endParaRPr/>
          </a:p>
        </p:txBody>
      </p:sp>
      <p:graphicFrame>
        <p:nvGraphicFramePr>
          <p:cNvPr id="118" name="Google Shape;118;p4"/>
          <p:cNvGraphicFramePr/>
          <p:nvPr/>
        </p:nvGraphicFramePr>
        <p:xfrm>
          <a:off x="7843707" y="389195"/>
          <a:ext cx="3938862" cy="6057787"/>
        </p:xfrm>
        <a:graphic>
          <a:graphicData uri="http://schemas.openxmlformats.org/drawingml/2006/chart">
            <c:chart r:id="rId4"/>
          </a:graphicData>
        </a:graphic>
      </p:graphicFrame>
      <p:sp>
        <p:nvSpPr>
          <p:cNvPr id="119" name="Google Shape;119;p4"/>
          <p:cNvSpPr txBox="1"/>
          <p:nvPr/>
        </p:nvSpPr>
        <p:spPr>
          <a:xfrm>
            <a:off x="1482055" y="514691"/>
            <a:ext cx="534658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Geographic location of selected Editors by country</a:t>
            </a:r>
            <a:endParaRPr/>
          </a:p>
        </p:txBody>
      </p:sp>
      <p:pic>
        <p:nvPicPr>
          <p:cNvPr id="120" name="Google Shape;120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91597" y="5391976"/>
            <a:ext cx="2102490" cy="30821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1" name="Google Shape;121;p4"/>
          <p:cNvCxnSpPr/>
          <p:nvPr/>
        </p:nvCxnSpPr>
        <p:spPr>
          <a:xfrm flipH="1" rot="10800000">
            <a:off x="989901" y="3390703"/>
            <a:ext cx="507650" cy="3829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2" name="Google Shape;122;p4"/>
          <p:cNvSpPr txBox="1"/>
          <p:nvPr/>
        </p:nvSpPr>
        <p:spPr>
          <a:xfrm>
            <a:off x="2835479" y="2731708"/>
            <a:ext cx="792759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France,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5.7%</a:t>
            </a:r>
            <a:endParaRPr/>
          </a:p>
        </p:txBody>
      </p:sp>
      <p:cxnSp>
        <p:nvCxnSpPr>
          <p:cNvPr id="123" name="Google Shape;123;p4"/>
          <p:cNvCxnSpPr/>
          <p:nvPr/>
        </p:nvCxnSpPr>
        <p:spPr>
          <a:xfrm>
            <a:off x="3289882" y="3066175"/>
            <a:ext cx="419683" cy="101215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4" name="Google Shape;124;p4"/>
          <p:cNvSpPr txBox="1"/>
          <p:nvPr/>
        </p:nvSpPr>
        <p:spPr>
          <a:xfrm>
            <a:off x="295564" y="203200"/>
            <a:ext cx="93666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4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"/>
          <p:cNvSpPr txBox="1"/>
          <p:nvPr/>
        </p:nvSpPr>
        <p:spPr>
          <a:xfrm>
            <a:off x="295564" y="203200"/>
            <a:ext cx="93666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5</a:t>
            </a:r>
            <a:endParaRPr/>
          </a:p>
        </p:txBody>
      </p:sp>
      <p:pic>
        <p:nvPicPr>
          <p:cNvPr id="130" name="Google Shape;1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5564" y="823912"/>
            <a:ext cx="6829425" cy="5210175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5"/>
          <p:cNvSpPr txBox="1"/>
          <p:nvPr/>
        </p:nvSpPr>
        <p:spPr>
          <a:xfrm>
            <a:off x="840168" y="3428999"/>
            <a:ext cx="1480333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Costa Rica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Ecuador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St. Kitts and Nevis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Peru</a:t>
            </a:r>
            <a:endParaRPr/>
          </a:p>
        </p:txBody>
      </p:sp>
      <p:sp>
        <p:nvSpPr>
          <p:cNvPr id="132" name="Google Shape;132;p5"/>
          <p:cNvSpPr txBox="1"/>
          <p:nvPr/>
        </p:nvSpPr>
        <p:spPr>
          <a:xfrm>
            <a:off x="3465922" y="1811849"/>
            <a:ext cx="683379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Finland</a:t>
            </a:r>
            <a:endParaRPr/>
          </a:p>
        </p:txBody>
      </p:sp>
      <p:sp>
        <p:nvSpPr>
          <p:cNvPr id="133" name="Google Shape;133;p5"/>
          <p:cNvSpPr txBox="1"/>
          <p:nvPr/>
        </p:nvSpPr>
        <p:spPr>
          <a:xfrm>
            <a:off x="3340557" y="3667649"/>
            <a:ext cx="739438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Ghana</a:t>
            </a:r>
            <a:endParaRPr/>
          </a:p>
        </p:txBody>
      </p:sp>
      <p:sp>
        <p:nvSpPr>
          <p:cNvPr id="134" name="Google Shape;134;p5"/>
          <p:cNvSpPr txBox="1"/>
          <p:nvPr/>
        </p:nvSpPr>
        <p:spPr>
          <a:xfrm>
            <a:off x="6028118" y="3302041"/>
            <a:ext cx="1746245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Philippines</a:t>
            </a:r>
            <a:endParaRPr/>
          </a:p>
        </p:txBody>
      </p:sp>
      <p:sp>
        <p:nvSpPr>
          <p:cNvPr id="135" name="Google Shape;135;p5"/>
          <p:cNvSpPr txBox="1"/>
          <p:nvPr/>
        </p:nvSpPr>
        <p:spPr>
          <a:xfrm>
            <a:off x="1992821" y="217659"/>
            <a:ext cx="534658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Geographic location of Reviewing Editors by country</a:t>
            </a:r>
            <a:endParaRPr/>
          </a:p>
        </p:txBody>
      </p:sp>
      <p:graphicFrame>
        <p:nvGraphicFramePr>
          <p:cNvPr id="136" name="Google Shape;136;p5"/>
          <p:cNvGraphicFramePr/>
          <p:nvPr/>
        </p:nvGraphicFramePr>
        <p:xfrm>
          <a:off x="7508240" y="217659"/>
          <a:ext cx="4388196" cy="5395908"/>
        </p:xfrm>
        <a:graphic>
          <a:graphicData uri="http://schemas.openxmlformats.org/drawingml/2006/chart">
            <c:chart r:id="rId4"/>
          </a:graphicData>
        </a:graphic>
      </p:graphicFrame>
      <p:pic>
        <p:nvPicPr>
          <p:cNvPr id="137" name="Google Shape;137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8381" y="5040987"/>
            <a:ext cx="2324100" cy="190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2023-01-27T17:28:25Z</dcterms:created>
  <dc:creator>Adrianna Borgia</dc:creator>
</cp:coreProperties>
</file>